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5" r:id="rId4"/>
    <p:sldId id="386" r:id="rId5"/>
    <p:sldId id="374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14-49C4-A114-B7B24DA96D8F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14-49C4-A114-B7B24DA96D8F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214-49C4-A114-B7B24DA96D8F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214-49C4-A114-B7B24DA96D8F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214-49C4-A114-B7B24DA96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59136"/>
        <c:axId val="103659712"/>
      </c:scatterChart>
      <c:valAx>
        <c:axId val="103659136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712"/>
        <c:crosses val="autoZero"/>
        <c:crossBetween val="midCat"/>
      </c:valAx>
      <c:valAx>
        <c:axId val="103659712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010-4FBA-B885-893B9CF7D02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10-4FBA-B885-893B9CF7D02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010-4FBA-B885-893B9CF7D02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010-4FBA-B885-893B9CF7D02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010-4FBA-B885-893B9CF7D02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010-4FBA-B885-893B9CF7D02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010-4FBA-B885-893B9CF7D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77632"/>
        <c:axId val="134678208"/>
      </c:scatterChart>
      <c:valAx>
        <c:axId val="134677632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8208"/>
        <c:crosses val="autoZero"/>
        <c:crossBetween val="midCat"/>
      </c:valAx>
      <c:valAx>
        <c:axId val="134678208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33471630493774E-2"/>
          <c:y val="2.4242424242424242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E-40F3-9FF5-42CB97C8989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1E-40F3-9FF5-42CB97C8989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1E-40F3-9FF5-42CB97C8989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1E-40F3-9FF5-42CB97C8989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1E-40F3-9FF5-42CB97C8989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81E-40F3-9FF5-42CB97C8989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81E-40F3-9FF5-42CB97C89890}"/>
            </c:ext>
          </c:extLst>
        </c:ser>
        <c:ser>
          <c:idx val="7"/>
          <c:order val="7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'Метод деления'!$C$13</c:f>
              <c:numCache>
                <c:formatCode>General</c:formatCode>
                <c:ptCount val="1"/>
                <c:pt idx="0">
                  <c:v>20</c:v>
                </c:pt>
              </c:numCache>
            </c:numRef>
          </c:xVal>
          <c:yVal>
            <c:numRef>
              <c:f>'Метод деления'!$D$13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81E-40F3-9FF5-42CB97C89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1088"/>
        <c:axId val="103660864"/>
      </c:scatterChart>
      <c:valAx>
        <c:axId val="134681088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60864"/>
        <c:crosses val="autoZero"/>
        <c:crossBetween val="midCat"/>
      </c:valAx>
      <c:valAx>
        <c:axId val="103660864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1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B1-40F2-9BC9-82812E8160A7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итерация'!$B$12:$B$37</c:f>
              <c:numCache>
                <c:formatCode>General</c:formatCode>
                <c:ptCount val="26"/>
                <c:pt idx="0">
                  <c:v>1</c:v>
                </c:pt>
                <c:pt idx="1">
                  <c:v>2.4147134373939312</c:v>
                </c:pt>
                <c:pt idx="2">
                  <c:v>3.0009995001667082</c:v>
                </c:pt>
                <c:pt idx="3">
                  <c:v>3.4509886183458884</c:v>
                </c:pt>
                <c:pt idx="4">
                  <c:v>3.8304251260801907</c:v>
                </c:pt>
                <c:pt idx="5">
                  <c:v>4.1647745377741741</c:v>
                </c:pt>
                <c:pt idx="6">
                  <c:v>4.4670971196411315</c:v>
                </c:pt>
                <c:pt idx="7">
                  <c:v>4.7451512689260316</c:v>
                </c:pt>
                <c:pt idx="8">
                  <c:v>5.0039920106773419</c:v>
                </c:pt>
                <c:pt idx="9">
                  <c:v>5.2471305773238859</c:v>
                </c:pt>
                <c:pt idx="10">
                  <c:v>5.4771234758589813</c:v>
                </c:pt>
                <c:pt idx="11">
                  <c:v>5.6959006625907662</c:v>
                </c:pt>
                <c:pt idx="12">
                  <c:v>5.9049615216204199</c:v>
                </c:pt>
                <c:pt idx="13">
                  <c:v>6.1054984344380925</c:v>
                </c:pt>
                <c:pt idx="14">
                  <c:v>6.2984781793960298</c:v>
                </c:pt>
                <c:pt idx="15">
                  <c:v>6.4846975204961952</c:v>
                </c:pt>
                <c:pt idx="16">
                  <c:v>6.6648223349966527</c:v>
                </c:pt>
                <c:pt idx="17">
                  <c:v>6.8394158724173391</c:v>
                </c:pt>
                <c:pt idx="18">
                  <c:v>7.0089596217738661</c:v>
                </c:pt>
                <c:pt idx="19">
                  <c:v>7.1738690212048306</c:v>
                </c:pt>
                <c:pt idx="20">
                  <c:v>7.3345054874209241</c:v>
                </c:pt>
                <c:pt idx="21">
                  <c:v>7.4911857668528832</c:v>
                </c:pt>
                <c:pt idx="22">
                  <c:v>7.6441893031555139</c:v>
                </c:pt>
                <c:pt idx="23">
                  <c:v>7.79376411233486</c:v>
                </c:pt>
                <c:pt idx="24">
                  <c:v>7.9401315191415778</c:v>
                </c:pt>
                <c:pt idx="25">
                  <c:v>8.0834900134060987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B1-40F2-9BC9-82812E8160A7}"/>
            </c:ext>
          </c:extLst>
        </c:ser>
        <c:ser>
          <c:idx val="2"/>
          <c:order val="2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итерация'!$C$14:$C$15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'Простая итерация'!$D$14:$D$15</c:f>
              <c:numCache>
                <c:formatCode>General</c:formatCode>
                <c:ptCount val="2"/>
                <c:pt idx="0">
                  <c:v>0</c:v>
                </c:pt>
                <c:pt idx="1">
                  <c:v>4.4670971196411315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B1-40F2-9BC9-82812E8160A7}"/>
            </c:ext>
          </c:extLst>
        </c:ser>
        <c:ser>
          <c:idx val="4"/>
          <c:order val="4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итерация'!$G$17:$G$18</c:f>
              <c:numCache>
                <c:formatCode>General</c:formatCode>
                <c:ptCount val="2"/>
                <c:pt idx="0">
                  <c:v>4.4670971196411315</c:v>
                </c:pt>
                <c:pt idx="1">
                  <c:v>4.4670971196411315</c:v>
                </c:pt>
              </c:numCache>
            </c:numRef>
          </c:xVal>
          <c:yVal>
            <c:numRef>
              <c:f>'Простая итерация'!$H$17:$H$18</c:f>
              <c:numCache>
                <c:formatCode>General</c:formatCode>
                <c:ptCount val="2"/>
                <c:pt idx="0">
                  <c:v>0</c:v>
                </c:pt>
                <c:pt idx="1">
                  <c:v>5.2315587986061267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scatterChart>
        <c:scatterStyle val="lineMarker"/>
        <c:varyColors val="0"/>
        <c:ser>
          <c:idx val="3"/>
          <c:order val="3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итерация'!$C$16:$C$18</c:f>
              <c:numCache>
                <c:formatCode>General</c:formatCode>
                <c:ptCount val="3"/>
                <c:pt idx="0">
                  <c:v>3</c:v>
                </c:pt>
                <c:pt idx="1">
                  <c:v>4.4670971196411315</c:v>
                </c:pt>
                <c:pt idx="2">
                  <c:v>4.4670971196411315</c:v>
                </c:pt>
              </c:numCache>
            </c:numRef>
          </c:xVal>
          <c:yVal>
            <c:numRef>
              <c:f>'Простая итерация'!$D$16:$D$18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4.4670971196411315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BB1-40F2-9BC9-82812E8160A7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итерация'!$G$19:$G$21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5.2315587986061267</c:v>
                </c:pt>
                <c:pt idx="2">
                  <c:v>5.2315587986061267</c:v>
                </c:pt>
              </c:numCache>
            </c:numRef>
          </c:xVal>
          <c:yVal>
            <c:numRef>
              <c:f>'Простая итерация'!$H$19:$H$21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5.2315587986061267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BB1-40F2-9BC9-82812E8160A7}"/>
            </c:ext>
          </c:extLst>
        </c:ser>
        <c:ser>
          <c:idx val="7"/>
          <c:order val="6"/>
          <c:spPr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итерация'!$C$22:$C$23</c:f>
              <c:numCache>
                <c:formatCode>General</c:formatCode>
                <c:ptCount val="2"/>
                <c:pt idx="0">
                  <c:v>5.8383340523651368</c:v>
                </c:pt>
                <c:pt idx="1">
                  <c:v>5.8383340523651368</c:v>
                </c:pt>
              </c:numCache>
            </c:numRef>
          </c:xVal>
          <c:yVal>
            <c:numRef>
              <c:f>'Простая итерация'!$D$22:$D$23</c:f>
              <c:numCache>
                <c:formatCode>General</c:formatCode>
                <c:ptCount val="2"/>
                <c:pt idx="0">
                  <c:v>0</c:v>
                </c:pt>
                <c:pt idx="1">
                  <c:v>5.8383502904271802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BB1-40F2-9BC9-82812E8160A7}"/>
            </c:ext>
          </c:extLst>
        </c:ser>
        <c:ser>
          <c:idx val="8"/>
          <c:order val="7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итерация'!$C$28:$C$29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'Простая итерация'!$D$28:$D$29</c:f>
              <c:numCache>
                <c:formatCode>General</c:formatCode>
                <c:ptCount val="2"/>
                <c:pt idx="0">
                  <c:v>0</c:v>
                </c:pt>
                <c:pt idx="1">
                  <c:v>6.2984781793960298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BB1-40F2-9BC9-82812E8160A7}"/>
            </c:ext>
          </c:extLst>
        </c:ser>
        <c:ser>
          <c:idx val="6"/>
          <c:order val="8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'Простая итерация'!$I$21:$I$22</c:f>
              <c:numCache>
                <c:formatCode>General</c:formatCode>
                <c:ptCount val="2"/>
                <c:pt idx="0">
                  <c:v>5.2315587986061267</c:v>
                </c:pt>
                <c:pt idx="1">
                  <c:v>5.2315587986061267</c:v>
                </c:pt>
              </c:numCache>
            </c:numRef>
          </c:xVal>
          <c:yVal>
            <c:numRef>
              <c:f>'Простая итерация'!$J$21:$J$22</c:f>
              <c:numCache>
                <c:formatCode>General</c:formatCode>
                <c:ptCount val="2"/>
                <c:pt idx="0">
                  <c:v>0</c:v>
                </c:pt>
                <c:pt idx="1">
                  <c:v>5.5797381127600598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BB1-40F2-9BC9-82812E8160A7}"/>
            </c:ext>
          </c:extLst>
        </c:ser>
        <c:ser>
          <c:idx val="9"/>
          <c:order val="9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итерация'!$I$22:$I$24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5.5797381127600598</c:v>
                </c:pt>
                <c:pt idx="2">
                  <c:v>5.5797381127600598</c:v>
                </c:pt>
              </c:numCache>
            </c:numRef>
          </c:xVal>
          <c:yVal>
            <c:numRef>
              <c:f>'Простая итерация'!$J$22:$J$24</c:f>
              <c:numCache>
                <c:formatCode>General</c:formatCode>
                <c:ptCount val="3"/>
                <c:pt idx="0">
                  <c:v>5.5797381127600598</c:v>
                </c:pt>
                <c:pt idx="1">
                  <c:v>5.5797381127600598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BB1-40F2-9BC9-82812E8160A7}"/>
            </c:ext>
          </c:extLst>
        </c:ser>
        <c:ser>
          <c:idx val="10"/>
          <c:order val="10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итерация'!$I$24:$I$25</c:f>
              <c:numCache>
                <c:formatCode>General</c:formatCode>
                <c:ptCount val="2"/>
                <c:pt idx="0">
                  <c:v>5.5797381127600598</c:v>
                </c:pt>
                <c:pt idx="1">
                  <c:v>5.5797381127600598</c:v>
                </c:pt>
              </c:numCache>
            </c:numRef>
          </c:xVal>
          <c:yVal>
            <c:numRef>
              <c:f>'Простая итерация'!$J$24:$J$25</c:f>
              <c:numCache>
                <c:formatCode>General</c:formatCode>
                <c:ptCount val="2"/>
                <c:pt idx="0">
                  <c:v>0</c:v>
                </c:pt>
                <c:pt idx="1">
                  <c:v>5.7298580577643925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valAx>
        <c:axId val="134683392"/>
        <c:scaling>
          <c:orientation val="minMax"/>
          <c:max val="8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968"/>
        <c:crosses val="autoZero"/>
        <c:crossBetween val="midCat"/>
      </c:valAx>
      <c:valAx>
        <c:axId val="134683968"/>
        <c:scaling>
          <c:orientation val="minMax"/>
          <c:max val="8"/>
          <c:min val="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3C-458A-AC36-D00922016C02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Ньютон!$C$2:$C$3</c:f>
              <c:numCache>
                <c:formatCode>General</c:formatCode>
                <c:ptCount val="2"/>
                <c:pt idx="0">
                  <c:v>28</c:v>
                </c:pt>
                <c:pt idx="1">
                  <c:v>28</c:v>
                </c:pt>
              </c:numCache>
            </c:numRef>
          </c:xVal>
          <c:yVal>
            <c:numRef>
              <c:f>Ньютон!$D$2:$D$3</c:f>
              <c:numCache>
                <c:formatCode>General</c:formatCode>
                <c:ptCount val="2"/>
                <c:pt idx="0">
                  <c:v>0</c:v>
                </c:pt>
                <c:pt idx="1">
                  <c:v>48.754512625156337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3C-458A-AC36-D00922016C02}"/>
            </c:ext>
          </c:extLst>
        </c:ser>
        <c:ser>
          <c:idx val="3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3C-458A-AC36-D00922016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292608"/>
        <c:axId val="135293184"/>
      </c:scatterChart>
      <c:valAx>
        <c:axId val="135292608"/>
        <c:scaling>
          <c:orientation val="minMax"/>
          <c:max val="30"/>
          <c:min val="1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3184"/>
        <c:crosses val="autoZero"/>
        <c:crossBetween val="midCat"/>
      </c:valAx>
      <c:valAx>
        <c:axId val="135293184"/>
        <c:scaling>
          <c:orientation val="minMax"/>
          <c:max val="70"/>
          <c:min val="-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0.82932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69880" y="2246651"/>
          <a:ext cx="312647" cy="3313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0.82932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56999" y="2274907"/>
          <a:ext cx="312647" cy="303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0.83441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2721" y="2200004"/>
          <a:ext cx="356167" cy="339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0.83441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330507" y="2227674"/>
          <a:ext cx="356167" cy="312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0.46835</cdr:x>
      <cdr:y>0.71364</cdr:y>
    </cdr:from>
    <cdr:to>
      <cdr:x>0.51252</cdr:x>
      <cdr:y>0.83441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777415" y="2172334"/>
          <a:ext cx="356247" cy="3676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0.95269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2627323"/>
          <a:ext cx="333180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 dirty="0">
              <a:solidFill>
                <a:srgbClr val="FF0000"/>
              </a:solidFill>
            </a:rPr>
            <a:t>f(x</a:t>
          </a:r>
          <a:r>
            <a:rPr lang="en-US" sz="1400" b="1" i="1" baseline="-25000" dirty="0">
              <a:solidFill>
                <a:srgbClr val="FF0000"/>
              </a:solidFill>
            </a:rPr>
            <a:t>1</a:t>
          </a:r>
          <a:r>
            <a:rPr lang="en-US" sz="1400" b="1" i="1" dirty="0">
              <a:solidFill>
                <a:srgbClr val="FF0000"/>
              </a:solidFill>
            </a:rPr>
            <a:t>)</a:t>
          </a:r>
          <a:endParaRPr lang="ru-RU" sz="1400" b="1" i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0.82641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85127" y="2393947"/>
          <a:ext cx="343447" cy="3434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04431" y="2424056"/>
          <a:ext cx="343447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0.46694</cdr:x>
      <cdr:y>0.71364</cdr:y>
    </cdr:from>
    <cdr:to>
      <cdr:x>0.5111</cdr:x>
      <cdr:y>0.82641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1549" y="2363838"/>
          <a:ext cx="343447" cy="373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0.93583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3617294"/>
          <a:ext cx="27712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>
              <a:solidFill>
                <a:srgbClr val="FF0000"/>
              </a:solidFill>
            </a:rPr>
            <a:t>f(x</a:t>
          </a:r>
          <a:r>
            <a:rPr lang="en-US" sz="1400" b="1" i="1" baseline="-25000">
              <a:solidFill>
                <a:srgbClr val="FF0000"/>
              </a:solidFill>
            </a:rPr>
            <a:t>1</a:t>
          </a:r>
          <a:r>
            <a:rPr lang="en-US" sz="1400" b="1" i="1">
              <a:solidFill>
                <a:srgbClr val="FF0000"/>
              </a:solidFill>
            </a:rPr>
            <a:t>)</a:t>
          </a:r>
          <a:endParaRPr lang="ru-RU" sz="14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0.61992</cdr:x>
      <cdr:y>0.61294</cdr:y>
    </cdr:from>
    <cdr:to>
      <cdr:x>0.66408</cdr:x>
      <cdr:y>0.71771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821326" y="2030282"/>
          <a:ext cx="343447" cy="347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0.5057</cdr:x>
      <cdr:y>0.61087</cdr:y>
    </cdr:from>
    <cdr:to>
      <cdr:x>0.54986</cdr:x>
      <cdr:y>0.71249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932967" y="2023417"/>
          <a:ext cx="343448" cy="336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a</a:t>
          </a:r>
          <a:endParaRPr lang="ru-RU" sz="1800" b="1" i="1" baseline="30000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0.1712</cdr:x>
      <cdr:y>0.92191</cdr:y>
    </cdr:from>
    <cdr:to>
      <cdr:x>0.2128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1917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a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0.7952</cdr:x>
      <cdr:y>0.92191</cdr:y>
    </cdr:from>
    <cdr:to>
      <cdr:x>0.8368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73392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b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0.6144</cdr:x>
      <cdr:y>0.9068</cdr:y>
    </cdr:from>
    <cdr:to>
      <cdr:x>0.656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endParaRPr lang="ru-RU" sz="18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</cdr:x>
      <cdr:y>0.9068</cdr:y>
    </cdr:from>
    <cdr:to>
      <cdr:x>0.4416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38125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0.5184</cdr:x>
      <cdr:y>0.9068</cdr:y>
    </cdr:from>
    <cdr:to>
      <cdr:x>0.56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861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0.57234</cdr:x>
      <cdr:y>0.9068</cdr:y>
    </cdr:from>
    <cdr:to>
      <cdr:x>0.61394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407229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0.1504</cdr:x>
      <cdr:y>0.45052</cdr:y>
    </cdr:from>
    <cdr:to>
      <cdr:x>0.23131</cdr:x>
      <cdr:y>0.54372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95351" y="1703615"/>
          <a:ext cx="481692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g(a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0.34813</cdr:x>
      <cdr:y>0.33483</cdr:y>
    </cdr:from>
    <cdr:to>
      <cdr:x>0.42904</cdr:x>
      <cdr:y>0.42803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064987" y="1266145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0.45548</cdr:x>
      <cdr:y>0.28958</cdr:y>
    </cdr:from>
    <cdr:to>
      <cdr:x>0.53639</cdr:x>
      <cdr:y>0.38278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2701752" y="1095036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0.77063</cdr:x>
      <cdr:y>0.19234</cdr:y>
    </cdr:from>
    <cdr:to>
      <cdr:x>0.85155</cdr:x>
      <cdr:y>0.28553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4571159" y="727303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g(b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0.86196</cdr:x>
      <cdr:y>0.14353</cdr:y>
    </cdr:from>
    <cdr:to>
      <cdr:x>0.98254</cdr:x>
      <cdr:y>0.23673</cdr:y>
    </cdr:to>
    <cdr:sp macro="" textlink="">
      <cdr:nvSpPr>
        <cdr:cNvPr id="12" name="TextBox 11"/>
        <cdr:cNvSpPr txBox="1"/>
      </cdr:nvSpPr>
      <cdr:spPr>
        <a:xfrm xmlns:a="http://schemas.openxmlformats.org/drawingml/2006/main" rot="20885147">
          <a:off x="5112894" y="542756"/>
          <a:ext cx="715216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f = g(x</a:t>
          </a:r>
          <a:r>
            <a:rPr lang="en-US" sz="1800" b="1" i="1" baseline="0">
              <a:solidFill>
                <a:sysClr val="windowText" lastClr="000000"/>
              </a:solidFill>
            </a:rPr>
            <a:t>)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0.82583</cdr:x>
      <cdr:y>0.02632</cdr:y>
    </cdr:from>
    <cdr:to>
      <cdr:x>0.90675</cdr:x>
      <cdr:y>0.11952</cdr:y>
    </cdr:to>
    <cdr:sp macro="" textlink="">
      <cdr:nvSpPr>
        <cdr:cNvPr id="13" name="TextBox 12"/>
        <cdr:cNvSpPr txBox="1"/>
      </cdr:nvSpPr>
      <cdr:spPr>
        <a:xfrm xmlns:a="http://schemas.openxmlformats.org/drawingml/2006/main" rot="19706489">
          <a:off x="4898581" y="99537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y = x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0.53777</cdr:x>
      <cdr:y>0.27069</cdr:y>
    </cdr:from>
    <cdr:to>
      <cdr:x>0.61869</cdr:x>
      <cdr:y>0.36389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3189908" y="1023598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0.57507</cdr:x>
      <cdr:y>0.89263</cdr:y>
    </cdr:from>
    <cdr:to>
      <cdr:x>0.65636</cdr:x>
      <cdr:y>0.93671</cdr:y>
    </cdr:to>
    <cdr:sp macro="" textlink="">
      <cdr:nvSpPr>
        <cdr:cNvPr id="15" name="Овал 14"/>
        <cdr:cNvSpPr/>
      </cdr:nvSpPr>
      <cdr:spPr>
        <a:xfrm xmlns:a="http://schemas.openxmlformats.org/drawingml/2006/main">
          <a:off x="3411140" y="3375421"/>
          <a:ext cx="482203" cy="16668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0.64871</cdr:x>
      <cdr:y>0.75</cdr:y>
    </cdr:from>
    <cdr:to>
      <cdr:x>0.83945</cdr:x>
      <cdr:y>0.84783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5091667" y="2592289"/>
          <a:ext cx="1497065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0" dirty="0"/>
            <a:t>|x - </a:t>
          </a:r>
          <a:r>
            <a:rPr lang="en-US" sz="1800" b="1" i="0" dirty="0" err="1"/>
            <a:t>x</a:t>
          </a:r>
          <a:r>
            <a:rPr lang="en-US" sz="1800" b="1" i="0" baseline="-25000" dirty="0" err="1"/>
            <a:t>n</a:t>
          </a:r>
          <a:r>
            <a:rPr lang="en-US" sz="1800" b="1" i="0" dirty="0"/>
            <a:t>| ≤ ɛ</a:t>
          </a:r>
          <a:endParaRPr lang="ru-RU" sz="1800" b="1" i="0" dirty="0"/>
        </a:p>
      </cdr:txBody>
    </cdr:sp>
  </cdr:relSizeAnchor>
  <cdr:relSizeAnchor xmlns:cdr="http://schemas.openxmlformats.org/drawingml/2006/chartDrawing">
    <cdr:from>
      <cdr:x>0.64446</cdr:x>
      <cdr:y>0.87464</cdr:y>
    </cdr:from>
    <cdr:to>
      <cdr:x>0.72086</cdr:x>
      <cdr:y>0.89909</cdr:y>
    </cdr:to>
    <cdr:cxnSp macro="">
      <cdr:nvCxnSpPr>
        <cdr:cNvPr id="20" name="Прямая соединительная линия 19">
          <a:extLst xmlns:a="http://schemas.openxmlformats.org/drawingml/2006/main">
            <a:ext uri="{FF2B5EF4-FFF2-40B4-BE49-F238E27FC236}">
              <a16:creationId xmlns:a16="http://schemas.microsoft.com/office/drawing/2014/main" id="{306DE31C-9CA0-4CA4-AEC2-3EB80C5FFBE0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21" idx="4"/>
        </cdr:cNvCxnSpPr>
      </cdr:nvCxnSpPr>
      <cdr:spPr>
        <a:xfrm xmlns:a="http://schemas.openxmlformats.org/drawingml/2006/main" flipV="1">
          <a:off x="3836538" y="3307386"/>
          <a:ext cx="454842" cy="9244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0.62451</cdr:x>
      <cdr:y>0.75184</cdr:y>
    </cdr:from>
    <cdr:to>
      <cdr:x>0.81721</cdr:x>
      <cdr:y>0.87464</cdr:y>
    </cdr:to>
    <cdr:sp macro="" textlink="">
      <cdr:nvSpPr>
        <cdr:cNvPr id="21" name="Овал 20"/>
        <cdr:cNvSpPr/>
      </cdr:nvSpPr>
      <cdr:spPr>
        <a:xfrm xmlns:a="http://schemas.openxmlformats.org/drawingml/2006/main">
          <a:off x="3717815" y="2843042"/>
          <a:ext cx="1147130" cy="46434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0.05759</cdr:x>
      <cdr:y>0.71664</cdr:y>
    </cdr:from>
    <cdr:to>
      <cdr:x>0.10175</cdr:x>
      <cdr:y>0.84318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6172" y="1893171"/>
          <a:ext cx="349793" cy="334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0.76507</cdr:x>
      <cdr:y>0.71664</cdr:y>
    </cdr:from>
    <cdr:to>
      <cdr:x>0.80923</cdr:x>
      <cdr:y>0.83637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060142" y="1893171"/>
          <a:ext cx="349792" cy="316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0.43201</cdr:x>
      <cdr:y>0.05227</cdr:y>
    </cdr:from>
    <cdr:to>
      <cdr:x>0.97025</cdr:x>
      <cdr:y>0.87273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id="{5F5EF432-BBD2-4DC4-B14C-6CC54219B658}"/>
            </a:ext>
          </a:extLst>
        </cdr:cNvPr>
        <cdr:cNvCxnSpPr/>
      </cdr:nvCxnSpPr>
      <cdr:spPr>
        <a:xfrm xmlns:a="http://schemas.openxmlformats.org/drawingml/2006/main" flipH="1">
          <a:off x="2905127" y="219075"/>
          <a:ext cx="3619498" cy="343852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0.44932</cdr:x>
      <cdr:y>0.70962</cdr:y>
    </cdr:from>
    <cdr:to>
      <cdr:x>0.44932</cdr:x>
      <cdr:y>0.84948</cdr:y>
    </cdr:to>
    <cdr:cxnSp macro="">
      <cdr:nvCxnSpPr>
        <cdr:cNvPr id="22" name="Прямая соединительная линия 21">
          <a:extLst xmlns:a="http://schemas.openxmlformats.org/drawingml/2006/main">
            <a:ext uri="{FF2B5EF4-FFF2-40B4-BE49-F238E27FC236}">
              <a16:creationId xmlns:a16="http://schemas.microsoft.com/office/drawing/2014/main" id="{72FE95D8-F9A0-4C54-AD07-6E571AFD335A}"/>
            </a:ext>
          </a:extLst>
        </cdr:cNvPr>
        <cdr:cNvCxnSpPr/>
      </cdr:nvCxnSpPr>
      <cdr:spPr>
        <a:xfrm xmlns:a="http://schemas.openxmlformats.org/drawingml/2006/main">
          <a:off x="3014296" y="2973998"/>
          <a:ext cx="0" cy="586154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0.24184</cdr:x>
      <cdr:y>0.59979</cdr:y>
    </cdr:from>
    <cdr:to>
      <cdr:x>0.5803</cdr:x>
      <cdr:y>0.87281</cdr:y>
    </cdr:to>
    <cdr:cxnSp macro="">
      <cdr:nvCxnSpPr>
        <cdr:cNvPr id="25" name="Прямая соединительная линия 24">
          <a:extLst xmlns:a="http://schemas.openxmlformats.org/drawingml/2006/main">
            <a:ext uri="{FF2B5EF4-FFF2-40B4-BE49-F238E27FC236}">
              <a16:creationId xmlns:a16="http://schemas.microsoft.com/office/drawing/2014/main" id="{501F2E70-DAAA-442E-B919-E69761BACBF3}"/>
            </a:ext>
          </a:extLst>
        </cdr:cNvPr>
        <cdr:cNvCxnSpPr/>
      </cdr:nvCxnSpPr>
      <cdr:spPr>
        <a:xfrm xmlns:a="http://schemas.openxmlformats.org/drawingml/2006/main" flipH="1">
          <a:off x="1628570" y="2513734"/>
          <a:ext cx="2279278" cy="11441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0.27074</cdr:x>
      <cdr:y>0.81777</cdr:y>
    </cdr:from>
    <cdr:to>
      <cdr:x>0.27094</cdr:x>
      <cdr:y>0.85162</cdr:y>
    </cdr:to>
    <cdr:cxnSp macro="">
      <cdr:nvCxnSpPr>
        <cdr:cNvPr id="34" name="Прямая соединительная линия 33">
          <a:extLst xmlns:a="http://schemas.openxmlformats.org/drawingml/2006/main">
            <a:ext uri="{FF2B5EF4-FFF2-40B4-BE49-F238E27FC236}">
              <a16:creationId xmlns:a16="http://schemas.microsoft.com/office/drawing/2014/main" id="{D1ECC36C-9878-402D-AF01-4A717D6A2334}"/>
            </a:ext>
          </a:extLst>
        </cdr:cNvPr>
        <cdr:cNvCxnSpPr/>
      </cdr:nvCxnSpPr>
      <cdr:spPr>
        <a:xfrm xmlns:a="http://schemas.openxmlformats.org/drawingml/2006/main" flipH="1">
          <a:off x="1820635" y="3427256"/>
          <a:ext cx="1362" cy="1418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0.07966</cdr:x>
      <cdr:y>0.84958</cdr:y>
    </cdr:from>
    <cdr:to>
      <cdr:x>0.07972</cdr:x>
      <cdr:y>0.89318</cdr:y>
    </cdr:to>
    <cdr:cxnSp macro="">
      <cdr:nvCxnSpPr>
        <cdr:cNvPr id="39" name="Прямая соединительная линия 38">
          <a:extLst xmlns:a="http://schemas.openxmlformats.org/drawingml/2006/main">
            <a:ext uri="{FF2B5EF4-FFF2-40B4-BE49-F238E27FC236}">
              <a16:creationId xmlns:a16="http://schemas.microsoft.com/office/drawing/2014/main" id="{6068EFAE-19A4-48ED-A2DF-6B71228ABA36}"/>
            </a:ext>
          </a:extLst>
        </cdr:cNvPr>
        <cdr:cNvCxnSpPr/>
      </cdr:nvCxnSpPr>
      <cdr:spPr>
        <a:xfrm xmlns:a="http://schemas.openxmlformats.org/drawingml/2006/main" flipH="1">
          <a:off x="537411" y="3560606"/>
          <a:ext cx="470" cy="182719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0.81072</cdr:x>
      <cdr:y>0.81361</cdr:y>
    </cdr:from>
    <cdr:to>
      <cdr:x>0.85488</cdr:x>
      <cdr:y>0.94161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421737" y="2149334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0.44245</cdr:x>
      <cdr:y>0.81589</cdr:y>
    </cdr:from>
    <cdr:to>
      <cdr:x>0.48661</cdr:x>
      <cdr:y>0.94389</cdr:y>
    </cdr:to>
    <cdr:sp macro="" textlink="">
      <cdr:nvSpPr>
        <cdr:cNvPr id="45" name="TextBox 44"/>
        <cdr:cNvSpPr txBox="1"/>
      </cdr:nvSpPr>
      <cdr:spPr>
        <a:xfrm xmlns:a="http://schemas.openxmlformats.org/drawingml/2006/main">
          <a:off x="3504659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0.26398</cdr:x>
      <cdr:y>0.81589</cdr:y>
    </cdr:from>
    <cdr:to>
      <cdr:x>0.30814</cdr:x>
      <cdr:y>0.94389</cdr:y>
    </cdr:to>
    <cdr:sp macro="" textlink="">
      <cdr:nvSpPr>
        <cdr:cNvPr id="46" name="TextBox 45"/>
        <cdr:cNvSpPr txBox="1"/>
      </cdr:nvSpPr>
      <cdr:spPr>
        <a:xfrm xmlns:a="http://schemas.openxmlformats.org/drawingml/2006/main">
          <a:off x="2090993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0.74504</cdr:x>
      <cdr:y>0.15001</cdr:y>
    </cdr:from>
    <cdr:to>
      <cdr:x>0.81631</cdr:x>
      <cdr:y>0.28636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5901483" y="396277"/>
          <a:ext cx="564532" cy="3602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0.3881</cdr:x>
      <cdr:y>0.55309</cdr:y>
    </cdr:from>
    <cdr:to>
      <cdr:x>0.45937</cdr:x>
      <cdr:y>0.68636</cdr:y>
    </cdr:to>
    <cdr:sp macro="" textlink="">
      <cdr:nvSpPr>
        <cdr:cNvPr id="48" name="TextBox 47"/>
        <cdr:cNvSpPr txBox="1"/>
      </cdr:nvSpPr>
      <cdr:spPr>
        <a:xfrm xmlns:a="http://schemas.openxmlformats.org/drawingml/2006/main">
          <a:off x="3074151" y="1461123"/>
          <a:ext cx="564532" cy="352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0.20397</cdr:x>
      <cdr:y>0.67107</cdr:y>
    </cdr:from>
    <cdr:to>
      <cdr:x>0.27524</cdr:x>
      <cdr:y>0.79773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1615652" y="1772770"/>
          <a:ext cx="564532" cy="3346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0.19438</cdr:x>
      <cdr:y>0.81362</cdr:y>
    </cdr:from>
    <cdr:to>
      <cdr:x>0.23854</cdr:x>
      <cdr:y>0.94162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1539690" y="2149360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03.04.2021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Итерационные методы решения </a:t>
            </a:r>
          </a:p>
          <a:p>
            <a:r>
              <a:rPr lang="ru-RU" dirty="0"/>
              <a:t>нелинейных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НЬЮТОНА (КАСАТЕЛЬНЫХ)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B4562-44AC-4C42-88E5-D276DF2F47E9}"/>
              </a:ext>
            </a:extLst>
          </p:cNvPr>
          <p:cNvSpPr txBox="1"/>
          <p:nvPr/>
        </p:nvSpPr>
        <p:spPr>
          <a:xfrm>
            <a:off x="838200" y="803001"/>
            <a:ext cx="484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Последовательность приближений строится следующим образом: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8E2B5-CBCE-4378-B6FA-47673E35727B}"/>
              </a:ext>
            </a:extLst>
          </p:cNvPr>
          <p:cNvSpPr txBox="1"/>
          <p:nvPr/>
        </p:nvSpPr>
        <p:spPr>
          <a:xfrm>
            <a:off x="6153980" y="80300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u="sng" dirty="0"/>
              <a:t>Выбор начальных приближений</a:t>
            </a:r>
            <a:r>
              <a:rPr lang="ru-RU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8CFD2-2B70-40A8-B0A8-E50AC9BA6072}"/>
              </a:ext>
            </a:extLst>
          </p:cNvPr>
          <p:cNvSpPr txBox="1"/>
          <p:nvPr/>
        </p:nvSpPr>
        <p:spPr>
          <a:xfrm>
            <a:off x="6153980" y="12755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f(a) * f</a:t>
            </a:r>
            <a:r>
              <a:rPr lang="en-US" b="1" i="1" baseline="30000" dirty="0"/>
              <a:t>//</a:t>
            </a:r>
            <a:r>
              <a:rPr lang="en-US" b="1" i="1" dirty="0"/>
              <a:t>(a)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a</a:t>
            </a:r>
            <a:r>
              <a:rPr lang="ru-RU" i="1" dirty="0"/>
              <a:t>;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f(b) * f</a:t>
            </a:r>
            <a:r>
              <a:rPr lang="en-US" b="1" i="1" baseline="30000" dirty="0"/>
              <a:t>//</a:t>
            </a:r>
            <a:r>
              <a:rPr lang="en-US" b="1" i="1" dirty="0"/>
              <a:t>(b)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b</a:t>
            </a:r>
            <a:r>
              <a:rPr lang="ru-RU" i="1" dirty="0"/>
              <a:t>;</a:t>
            </a:r>
            <a:endParaRPr lang="ru-RU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0ECB6-E3D4-4EEE-9159-8BF79ACD4ED7}"/>
              </a:ext>
            </a:extLst>
          </p:cNvPr>
          <p:cNvSpPr txBox="1"/>
          <p:nvPr/>
        </p:nvSpPr>
        <p:spPr>
          <a:xfrm>
            <a:off x="6153981" y="1972588"/>
            <a:ext cx="47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FF0000"/>
                </a:solidFill>
              </a:rPr>
              <a:t>Если неравенства не выполняются – метод </a:t>
            </a:r>
            <a:r>
              <a:rPr lang="ru-RU" b="1" i="1" dirty="0">
                <a:solidFill>
                  <a:srgbClr val="FF0000"/>
                </a:solidFill>
              </a:rPr>
              <a:t>не применим</a:t>
            </a:r>
            <a:r>
              <a:rPr lang="ru-RU" i="1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/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  <m:t>…………………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F1B5BC94-00A5-4ECB-AD38-F9F299390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03710"/>
              </p:ext>
            </p:extLst>
          </p:nvPr>
        </p:nvGraphicFramePr>
        <p:xfrm>
          <a:off x="576835" y="3429000"/>
          <a:ext cx="10233127" cy="315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8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6549"/>
              </p:ext>
            </p:extLst>
          </p:nvPr>
        </p:nvGraphicFramePr>
        <p:xfrm>
          <a:off x="838200" y="775744"/>
          <a:ext cx="895089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equation1(x: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equation2(x: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84958"/>
              </p:ext>
            </p:extLst>
          </p:nvPr>
        </p:nvGraphicFramePr>
        <p:xfrm>
          <a:off x="838200" y="152094"/>
          <a:ext cx="8950891" cy="6596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Newton(f, f1, f2: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a, b, eps: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f2(a)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f(b) * f2(b)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b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'Newton Method, Not Solved!'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f(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f1(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 - f(x) / f1(x);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Newton(equation, equation1, equation2, -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-0.386794939318652 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9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решения нелинейных уравнений методом половинного деления, простых итераций и методом Ньютона: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−20=0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−0.1∙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5185" r="-771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104412" r="-77146" b="-215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205926" r="-77146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305926" r="-7714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96CE3-A3D0-416B-9FB2-7D7CD3204CF9}"/>
              </a:ext>
            </a:extLst>
          </p:cNvPr>
          <p:cNvSpPr txBox="1"/>
          <p:nvPr/>
        </p:nvSpPr>
        <p:spPr>
          <a:xfrm>
            <a:off x="838200" y="1105692"/>
            <a:ext cx="90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Пусть дана функция </a:t>
            </a:r>
            <a:r>
              <a:rPr lang="en-US" sz="1800" b="1" i="1" dirty="0"/>
              <a:t>f(x) = 0</a:t>
            </a:r>
            <a:r>
              <a:rPr lang="ru-RU" sz="1800" dirty="0"/>
              <a:t>, непрерывная на интервале </a:t>
            </a:r>
            <a:r>
              <a:rPr lang="en-US" sz="1800" b="1" i="1" dirty="0"/>
              <a:t>[a, b]</a:t>
            </a:r>
            <a:r>
              <a:rPr lang="en-US" sz="1800" dirty="0"/>
              <a:t>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f(a)</a:t>
            </a:r>
            <a:r>
              <a:rPr lang="ru-RU" sz="1800" b="1" i="1" dirty="0"/>
              <a:t> </a:t>
            </a:r>
            <a:r>
              <a:rPr lang="en-US" sz="1800" b="1" i="1" dirty="0"/>
              <a:t>*</a:t>
            </a:r>
            <a:r>
              <a:rPr lang="ru-RU" sz="1800" b="1" i="1" dirty="0"/>
              <a:t> </a:t>
            </a:r>
            <a:r>
              <a:rPr lang="en-US" sz="1800" b="1" i="1" dirty="0"/>
              <a:t>f(b) &lt; 0 </a:t>
            </a:r>
            <a:r>
              <a:rPr lang="en-US" sz="1800" dirty="0"/>
              <a:t>– </a:t>
            </a:r>
            <a:r>
              <a:rPr lang="ru-RU" sz="1800" dirty="0"/>
              <a:t>условие наличия корня на данном интервале.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58BC8274-AE49-47D7-959D-9B5FF34CF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5832"/>
              </p:ext>
            </p:extLst>
          </p:nvPr>
        </p:nvGraphicFramePr>
        <p:xfrm>
          <a:off x="838200" y="1962303"/>
          <a:ext cx="9502036" cy="42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19C9E-E75F-4914-A4B8-B1CDF993472E}"/>
              </a:ext>
            </a:extLst>
          </p:cNvPr>
          <p:cNvSpPr txBox="1"/>
          <p:nvPr/>
        </p:nvSpPr>
        <p:spPr>
          <a:xfrm>
            <a:off x="838200" y="947766"/>
            <a:ext cx="757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/>
              <a:t>Поделим отрезок </a:t>
            </a:r>
            <a:r>
              <a:rPr lang="en-US" sz="1800" b="1" i="1" dirty="0"/>
              <a:t>[a, b] </a:t>
            </a:r>
            <a:r>
              <a:rPr lang="ru-RU" sz="1800" dirty="0"/>
              <a:t>пополам точкой </a:t>
            </a: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dirty="0"/>
              <a:t> c </a:t>
            </a:r>
            <a:r>
              <a:rPr lang="ru-RU" sz="1800" dirty="0"/>
              <a:t>координатой </a:t>
            </a:r>
            <a:br>
              <a:rPr lang="ru-RU" sz="1800" dirty="0"/>
            </a:b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(a + b) / 2 </a:t>
            </a:r>
            <a:r>
              <a:rPr lang="ru-RU" sz="1800" dirty="0"/>
              <a:t>и вычислим значение функции </a:t>
            </a:r>
            <a:r>
              <a:rPr lang="en-US" sz="1800" b="1" i="1" dirty="0"/>
              <a:t>f(x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)</a:t>
            </a:r>
            <a:r>
              <a:rPr lang="en-US" sz="1800" dirty="0"/>
              <a:t>.</a:t>
            </a:r>
            <a:endParaRPr lang="ru-RU" sz="1800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434EACD-D1AB-4E01-8527-1C64A70D2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662790"/>
              </p:ext>
            </p:extLst>
          </p:nvPr>
        </p:nvGraphicFramePr>
        <p:xfrm>
          <a:off x="838200" y="1675192"/>
          <a:ext cx="9857508" cy="360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37CB1C-2EC1-4952-B24C-AF8D27A057CD}"/>
              </a:ext>
            </a:extLst>
          </p:cNvPr>
          <p:cNvSpPr txBox="1"/>
          <p:nvPr/>
        </p:nvSpPr>
        <p:spPr>
          <a:xfrm>
            <a:off x="838199" y="5252209"/>
            <a:ext cx="704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u="sng" dirty="0"/>
              <a:t>Возможны два случая: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799FD-0DFF-4E97-B3AB-98ACE4EA82D9}"/>
              </a:ext>
            </a:extLst>
          </p:cNvPr>
          <p:cNvSpPr txBox="1"/>
          <p:nvPr/>
        </p:nvSpPr>
        <p:spPr>
          <a:xfrm>
            <a:off x="838199" y="5673892"/>
            <a:ext cx="869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&gt; 0</a:t>
            </a:r>
            <a:r>
              <a:rPr lang="en-US" i="1" dirty="0"/>
              <a:t>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&lt; 0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238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38C1-2D5B-4ABE-AD90-4A3100E38487}"/>
              </a:ext>
            </a:extLst>
          </p:cNvPr>
          <p:cNvSpPr txBox="1"/>
          <p:nvPr/>
        </p:nvSpPr>
        <p:spPr>
          <a:xfrm>
            <a:off x="838200" y="947766"/>
            <a:ext cx="907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Продолжаем деление пополам до тех пор, пока длина оставшегося интервала </a:t>
            </a:r>
            <a:br>
              <a:rPr lang="ru-RU" dirty="0"/>
            </a:br>
            <a:r>
              <a:rPr lang="ru-RU" b="1" i="1" dirty="0"/>
              <a:t>[a, b]</a:t>
            </a:r>
            <a:r>
              <a:rPr lang="ru-RU" dirty="0"/>
              <a:t> не станет меньше некоторой заданной малой величины </a:t>
            </a:r>
            <a:r>
              <a:rPr lang="ru-RU" b="1" i="1" dirty="0"/>
              <a:t>e</a:t>
            </a:r>
            <a:r>
              <a:rPr lang="ru-RU" dirty="0"/>
              <a:t> , т.е.  (</a:t>
            </a:r>
            <a:r>
              <a:rPr lang="ru-RU" b="1" i="1" dirty="0"/>
              <a:t>b - a) &lt; e</a:t>
            </a:r>
            <a:r>
              <a:rPr lang="en-US" b="1" i="1" dirty="0" err="1"/>
              <a:t>ps</a:t>
            </a:r>
            <a:r>
              <a:rPr lang="ru-RU" i="1" dirty="0"/>
              <a:t> </a:t>
            </a:r>
            <a:r>
              <a:rPr lang="ru-RU" dirty="0"/>
              <a:t>, и тогда любое значение аргумента из отрезка </a:t>
            </a:r>
            <a:r>
              <a:rPr lang="ru-RU" b="1" i="1" dirty="0"/>
              <a:t>[a, b] </a:t>
            </a:r>
            <a:r>
              <a:rPr lang="ru-RU" dirty="0"/>
              <a:t>можно считать корнем с погрешностью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. Обычно принимают в качестве корня середину отрезка.</a:t>
            </a:r>
            <a:endParaRPr lang="ru-RU" sz="20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FF12ABF-AC61-455C-887D-AD9D9063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65750"/>
              </p:ext>
            </p:extLst>
          </p:nvPr>
        </p:nvGraphicFramePr>
        <p:xfrm>
          <a:off x="838199" y="2148095"/>
          <a:ext cx="9857509" cy="415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олилиния 22">
            <a:extLst>
              <a:ext uri="{FF2B5EF4-FFF2-40B4-BE49-F238E27FC236}">
                <a16:creationId xmlns:a16="http://schemas.microsoft.com/office/drawing/2014/main" id="{CBA8BEB8-8DD0-4AFB-BE22-63132E6894DB}"/>
              </a:ext>
            </a:extLst>
          </p:cNvPr>
          <p:cNvSpPr/>
          <p:nvPr/>
        </p:nvSpPr>
        <p:spPr>
          <a:xfrm>
            <a:off x="3061393" y="4655505"/>
            <a:ext cx="2944837" cy="490903"/>
          </a:xfrm>
          <a:custGeom>
            <a:avLst/>
            <a:gdLst>
              <a:gd name="connsiteX0" fmla="*/ 0 w 2432538"/>
              <a:gd name="connsiteY0" fmla="*/ 381000 h 381000"/>
              <a:gd name="connsiteX1" fmla="*/ 1201615 w 2432538"/>
              <a:gd name="connsiteY1" fmla="*/ 0 h 381000"/>
              <a:gd name="connsiteX2" fmla="*/ 2432538 w 2432538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2538" h="381000">
                <a:moveTo>
                  <a:pt x="0" y="381000"/>
                </a:moveTo>
                <a:cubicBezTo>
                  <a:pt x="398096" y="190500"/>
                  <a:pt x="796192" y="0"/>
                  <a:pt x="1201615" y="0"/>
                </a:cubicBezTo>
                <a:cubicBezTo>
                  <a:pt x="1607038" y="0"/>
                  <a:pt x="2235932" y="300404"/>
                  <a:pt x="2432538" y="381000"/>
                </a:cubicBezTo>
              </a:path>
            </a:pathLst>
          </a:custGeom>
          <a:noFill/>
          <a:ln>
            <a:prstDash val="dash"/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7525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FD5D2-5E71-474D-8D68-27189D3FE480}"/>
              </a:ext>
            </a:extLst>
          </p:cNvPr>
          <p:cNvSpPr txBox="1"/>
          <p:nvPr/>
        </p:nvSpPr>
        <p:spPr>
          <a:xfrm>
            <a:off x="883816" y="947766"/>
            <a:ext cx="820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Дано нелинейное уравнение: 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/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3200" b="1" i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  <a:blipFill>
                <a:blip r:embed="rId2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155CE8-81B9-49E2-BA0F-E3DBC283E354}"/>
              </a:ext>
            </a:extLst>
          </p:cNvPr>
          <p:cNvSpPr txBox="1"/>
          <p:nvPr/>
        </p:nvSpPr>
        <p:spPr>
          <a:xfrm>
            <a:off x="838199" y="3560984"/>
            <a:ext cx="947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найти корень данного уравнения на данном отрезке с заданной точностью, используя метод деления отрезка пополам.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962948"/>
              </p:ext>
            </p:extLst>
          </p:nvPr>
        </p:nvGraphicFramePr>
        <p:xfrm>
          <a:off x="900830" y="152094"/>
          <a:ext cx="8950891" cy="664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a, b, eps: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f(b)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‘Half Division Method, Not solved!'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abs(a - b) &gt;= eps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-0.38677978515625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ПРОСТЫХ ИТЕРАЦИЙ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/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Заменим исходное уравнение </a:t>
                </a:r>
                <a:r>
                  <a:rPr lang="en-US" b="1" i="1" dirty="0"/>
                  <a:t>f(x) = 0</a:t>
                </a:r>
                <a:r>
                  <a:rPr lang="ru-RU" dirty="0"/>
                  <a:t>, на эквивалентное </a:t>
                </a:r>
                <a:r>
                  <a:rPr lang="en-US" b="1" i="1" dirty="0"/>
                  <a:t>g(x) = x </a:t>
                </a:r>
                <a:r>
                  <a:rPr lang="ru-RU" dirty="0"/>
                  <a:t>и будем строить итерации по правилу </a:t>
                </a:r>
                <a:r>
                  <a:rPr lang="en-US" b="1" i="1" dirty="0"/>
                  <a:t>x</a:t>
                </a:r>
                <a:r>
                  <a:rPr lang="en-US" b="1" i="1" baseline="-25000" dirty="0"/>
                  <a:t>n+1</a:t>
                </a:r>
                <a:r>
                  <a:rPr lang="en-US" b="1" i="1" dirty="0"/>
                  <a:t> = g(</a:t>
                </a:r>
                <a:r>
                  <a:rPr lang="en-US" b="1" i="1" dirty="0" err="1"/>
                  <a:t>x</a:t>
                </a:r>
                <a:r>
                  <a:rPr lang="en-US" b="1" i="1" baseline="-25000" dirty="0" err="1"/>
                  <a:t>n</a:t>
                </a:r>
                <a:r>
                  <a:rPr lang="en-US" b="1" i="1" dirty="0"/>
                  <a:t>)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Условие сходимости: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ru-RU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blipFill>
                <a:blip r:embed="rId2"/>
                <a:stretch>
                  <a:fillRect l="-464" t="-3822" r="-530" b="-8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5A1AE44-6B79-44A4-98C6-A13D6C54C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099568"/>
              </p:ext>
            </p:extLst>
          </p:nvPr>
        </p:nvGraphicFramePr>
        <p:xfrm>
          <a:off x="838199" y="1904634"/>
          <a:ext cx="9857509" cy="449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526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/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554967-46E6-428B-AA14-619216234306}"/>
              </a:ext>
            </a:extLst>
          </p:cNvPr>
          <p:cNvSpPr txBox="1"/>
          <p:nvPr/>
        </p:nvSpPr>
        <p:spPr>
          <a:xfrm>
            <a:off x="1008608" y="2260866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Запишем выражение для </a:t>
            </a:r>
            <a:r>
              <a:rPr lang="ru-RU" b="1" dirty="0"/>
              <a:t>эквивалентной функции</a:t>
            </a:r>
            <a:r>
              <a:rPr lang="ru-RU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/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sz="2400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C8F75A-A797-495B-A6E7-1538AC882734}"/>
              </a:ext>
            </a:extLst>
          </p:cNvPr>
          <p:cNvSpPr txBox="1"/>
          <p:nvPr/>
        </p:nvSpPr>
        <p:spPr>
          <a:xfrm>
            <a:off x="769307" y="3539721"/>
            <a:ext cx="466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Первое приближение </a:t>
            </a:r>
            <a:r>
              <a:rPr lang="en-US" dirty="0"/>
              <a:t>x</a:t>
            </a:r>
            <a:r>
              <a:rPr lang="ru-RU" baseline="-25000" dirty="0"/>
              <a:t>1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</a:t>
            </a:r>
            <a:r>
              <a:rPr lang="ru-RU" dirty="0"/>
              <a:t>-3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/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</a:t>
                </a:r>
                <a:r>
                  <a:rPr lang="ru-RU" sz="2000" i="1" dirty="0"/>
                  <a:t>4917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blipFill>
                <a:blip r:embed="rId4"/>
                <a:stretch>
                  <a:fillRect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644187-F844-45D2-82C2-7D1A02A8C8B7}"/>
              </a:ext>
            </a:extLst>
          </p:cNvPr>
          <p:cNvSpPr txBox="1"/>
          <p:nvPr/>
        </p:nvSpPr>
        <p:spPr>
          <a:xfrm>
            <a:off x="838200" y="4747584"/>
            <a:ext cx="51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1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/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4917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</a:t>
                </a:r>
                <a:r>
                  <a:rPr lang="ru-RU" sz="2000" i="1" dirty="0"/>
                  <a:t>9</a:t>
                </a:r>
                <a:r>
                  <a:rPr lang="en-US" sz="2000" i="1" dirty="0"/>
                  <a:t>81</a:t>
                </a:r>
                <a:endParaRPr lang="ru-RU" sz="2000" i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blipFill>
                <a:blip r:embed="rId5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F008446-BF55-4915-87B2-1CA1146F62F3}"/>
              </a:ext>
            </a:extLst>
          </p:cNvPr>
          <p:cNvSpPr txBox="1"/>
          <p:nvPr/>
        </p:nvSpPr>
        <p:spPr>
          <a:xfrm>
            <a:off x="6222018" y="3522505"/>
            <a:ext cx="51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2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/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3981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.3881</a:t>
                </a:r>
                <a:endParaRPr lang="ru-RU" sz="2000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blipFill>
                <a:blip r:embed="rId6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AA6B8F-88D5-41E0-9F3F-F91FDE8CFC0C}"/>
              </a:ext>
            </a:extLst>
          </p:cNvPr>
          <p:cNvSpPr txBox="1"/>
          <p:nvPr/>
        </p:nvSpPr>
        <p:spPr>
          <a:xfrm>
            <a:off x="6275720" y="4747584"/>
            <a:ext cx="437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Аналогичным образом находим </a:t>
            </a:r>
            <a:br>
              <a:rPr lang="ru-RU" dirty="0"/>
            </a:br>
            <a:r>
              <a:rPr lang="en-US" dirty="0"/>
              <a:t>x</a:t>
            </a:r>
            <a:r>
              <a:rPr lang="ru-RU" baseline="-25000" dirty="0"/>
              <a:t>4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3869; х</a:t>
            </a:r>
            <a:r>
              <a:rPr lang="ru-RU" baseline="-25000" dirty="0"/>
              <a:t>5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 и х</a:t>
            </a:r>
            <a:r>
              <a:rPr lang="ru-RU" baseline="-25000" dirty="0"/>
              <a:t>6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29920-1582-451A-A64B-CEA357ADB15B}"/>
              </a:ext>
            </a:extLst>
          </p:cNvPr>
          <p:cNvSpPr txBox="1"/>
          <p:nvPr/>
        </p:nvSpPr>
        <p:spPr>
          <a:xfrm>
            <a:off x="838199" y="5854677"/>
            <a:ext cx="1052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0070C0"/>
                </a:solidFill>
              </a:rPr>
              <a:t>Поскольку разность х</a:t>
            </a:r>
            <a:r>
              <a:rPr lang="ru-RU" i="1" baseline="-25000" dirty="0">
                <a:solidFill>
                  <a:srgbClr val="0070C0"/>
                </a:solidFill>
              </a:rPr>
              <a:t>5</a:t>
            </a:r>
            <a:r>
              <a:rPr lang="ru-RU" i="1" dirty="0">
                <a:solidFill>
                  <a:srgbClr val="0070C0"/>
                </a:solidFill>
              </a:rPr>
              <a:t> и х</a:t>
            </a:r>
            <a:r>
              <a:rPr lang="ru-RU" i="1" baseline="-25000" dirty="0">
                <a:solidFill>
                  <a:srgbClr val="0070C0"/>
                </a:solidFill>
              </a:rPr>
              <a:t>6</a:t>
            </a:r>
            <a:r>
              <a:rPr lang="ru-RU" i="1" dirty="0">
                <a:solidFill>
                  <a:srgbClr val="0070C0"/>
                </a:solidFill>
              </a:rPr>
              <a:t> по модулю меньше заданной точности, то принимаем, что решением является значение х = -0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r>
              <a:rPr lang="ru-RU" i="1" dirty="0">
                <a:solidFill>
                  <a:srgbClr val="0070C0"/>
                </a:solidFill>
              </a:rPr>
              <a:t>3868. </a:t>
            </a:r>
          </a:p>
        </p:txBody>
      </p:sp>
    </p:spTree>
    <p:extLst>
      <p:ext uri="{BB962C8B-B14F-4D97-AF65-F5344CB8AC3E}">
        <p14:creationId xmlns:p14="http://schemas.microsoft.com/office/powerpoint/2010/main" val="38588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23124"/>
              </p:ext>
            </p:extLst>
          </p:nvPr>
        </p:nvGraphicFramePr>
        <p:xfrm>
          <a:off x="838200" y="775744"/>
          <a:ext cx="8950891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(exp(x)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a, eps: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f(a);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f(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-0.386795147605899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02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11584</TotalTime>
  <Words>1104</Words>
  <Application>Microsoft Office PowerPoint</Application>
  <PresentationFormat>Широкоэкранный</PresentationFormat>
  <Paragraphs>203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МЕТОД ДЕЛЕНИЯ ОТРЕЗКА ПОПОЛАМ</vt:lpstr>
      <vt:lpstr>МЕТОД ДЕЛЕНИЯ ОТРЕЗКА ПОПОЛАМ</vt:lpstr>
      <vt:lpstr>МЕТОД ДЕЛЕНИЯ ОТРЕЗКА ПОПОЛАМ</vt:lpstr>
      <vt:lpstr>Пример </vt:lpstr>
      <vt:lpstr>Пример </vt:lpstr>
      <vt:lpstr>МЕТОД ПРОСТЫХ ИТЕРАЦИЙ</vt:lpstr>
      <vt:lpstr>Пример </vt:lpstr>
      <vt:lpstr>РЕАЛИЗАЦИЯ </vt:lpstr>
      <vt:lpstr>МЕТОД НЬЮТОНА (КАСАТЕЛЬНЫХ)</vt:lpstr>
      <vt:lpstr>РЕАЛИЗАЦИЯ </vt:lpstr>
      <vt:lpstr>РЕАЛИЗАЦИЯ 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360</cp:revision>
  <dcterms:created xsi:type="dcterms:W3CDTF">2020-11-19T09:51:55Z</dcterms:created>
  <dcterms:modified xsi:type="dcterms:W3CDTF">2021-04-03T09:17:23Z</dcterms:modified>
</cp:coreProperties>
</file>